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61" r:id="rId2"/>
    <p:sldId id="263" r:id="rId3"/>
    <p:sldId id="264" r:id="rId4"/>
    <p:sldId id="265" r:id="rId5"/>
    <p:sldId id="266" r:id="rId6"/>
    <p:sldId id="274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9" r:id="rId28"/>
    <p:sldId id="276" r:id="rId29"/>
    <p:sldId id="300" r:id="rId30"/>
    <p:sldId id="301" r:id="rId31"/>
    <p:sldId id="30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D51AE-54CA-9E49-B94A-BFC51E8D342B}" type="datetimeFigureOut">
              <a:rPr lang="en-US" smtClean="0"/>
              <a:t>10/2/15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8BD4F-6EB5-5C43-9E90-58E4262A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72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3AD0-8554-FF42-A328-DA6B3955FFEF}" type="datetimeFigureOut">
              <a:rPr lang="en-US" smtClean="0"/>
              <a:t>10/2/15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3C012-7FDF-F64B-855C-DE278366E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879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626-7868-C749-8D2C-F1ACFF9E2A18}" type="datetime1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2DA2E-5EAC-2240-AD52-2AF0D1988B86}" type="datetime1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B773-6F71-B646-8C30-2C44D1755C60}" type="datetime1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3B29-202A-8B47-97DD-57FF00407CBD}" type="datetime1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2B61-E160-DF4E-9AEE-68EC999829F0}" type="datetime1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FCA3-8921-6141-97FA-2FFBE743409B}" type="datetime1">
              <a:rPr lang="en-US" smtClean="0"/>
              <a:t>10/2/15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6F5A-0F06-D449-8124-E71A02F7E34D}" type="datetime1">
              <a:rPr lang="en-US" smtClean="0"/>
              <a:t>10/2/15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B99F-2E64-1B47-A752-B41F1C5BF6AC}" type="datetime1">
              <a:rPr lang="en-US" smtClean="0"/>
              <a:t>10/2/15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C997-7375-4349-B87A-77C3D65D6A35}" type="datetime1">
              <a:rPr lang="en-US" smtClean="0"/>
              <a:t>10/2/15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F08CB-E787-C543-B4EE-944CB8B64792}" type="datetime1">
              <a:rPr lang="en-US" smtClean="0"/>
              <a:t>10/2/15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5D01-4A16-F542-806A-FF7CE37E099E}" type="datetime1">
              <a:rPr lang="en-US" smtClean="0"/>
              <a:t>10/2/15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FEBA1CA-1627-1843-B78D-E7E2B5E97123}" type="datetime1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2.emf"/><Relationship Id="rId5" Type="http://schemas.openxmlformats.org/officeDocument/2006/relationships/image" Target="../media/image24.jpg"/><Relationship Id="rId6" Type="http://schemas.openxmlformats.org/officeDocument/2006/relationships/oleObject" Target="../embeddings/oleObject2.bin"/><Relationship Id="rId7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>
                <a:latin typeface="Palatino Linotype"/>
                <a:cs typeface="Palatino Linotype"/>
              </a:rPr>
              <a:t>1</a:t>
            </a:fld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908" y="1966930"/>
            <a:ext cx="81972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>
                <a:latin typeface="Palatino Linotype"/>
                <a:cs typeface="Palatino Linotype"/>
              </a:rPr>
              <a:t>Electronic Healthcare Systems</a:t>
            </a:r>
            <a:endParaRPr lang="en-US" sz="3800" b="1" dirty="0">
              <a:latin typeface="Palatino Linotype"/>
              <a:cs typeface="Palatino Linotype"/>
            </a:endParaRPr>
          </a:p>
          <a:p>
            <a:pPr algn="ctr"/>
            <a:endParaRPr lang="en-US" dirty="0">
              <a:latin typeface="Palatino Linotype"/>
              <a:cs typeface="Palatino Linotype"/>
            </a:endParaRPr>
          </a:p>
          <a:p>
            <a:pPr algn="ctr"/>
            <a:r>
              <a:rPr lang="en-US" dirty="0">
                <a:latin typeface="Palatino Linotype"/>
                <a:cs typeface="Palatino Linotype"/>
              </a:rPr>
              <a:t>b</a:t>
            </a:r>
            <a:r>
              <a:rPr lang="tr-TR" dirty="0" smtClean="0">
                <a:latin typeface="Palatino Linotype"/>
                <a:cs typeface="Palatino Linotype"/>
              </a:rPr>
              <a:t>y</a:t>
            </a:r>
          </a:p>
          <a:p>
            <a:pPr algn="ctr"/>
            <a:endParaRPr lang="tr-TR" dirty="0">
              <a:latin typeface="Palatino Linotype"/>
              <a:cs typeface="Palatino Linotype"/>
            </a:endParaRPr>
          </a:p>
          <a:p>
            <a:pPr algn="ctr"/>
            <a:r>
              <a:rPr lang="tr-TR" sz="2000" dirty="0">
                <a:latin typeface="Palatino Linotype"/>
                <a:cs typeface="Palatino Linotype"/>
              </a:rPr>
              <a:t>Shayan Taheri</a:t>
            </a:r>
            <a:endParaRPr lang="en-US" sz="2000" dirty="0" smtClean="0">
              <a:latin typeface="Palatino Linotype"/>
              <a:cs typeface="Palatino Linotype"/>
            </a:endParaRPr>
          </a:p>
          <a:p>
            <a:pPr algn="ctr"/>
            <a:endParaRPr lang="en-US" dirty="0" smtClean="0">
              <a:latin typeface="Palatino Linotype"/>
              <a:cs typeface="Palatino Linotype"/>
            </a:endParaRPr>
          </a:p>
          <a:p>
            <a:pPr algn="ctr"/>
            <a:endParaRPr lang="en-US" sz="2000" dirty="0" smtClean="0">
              <a:latin typeface="Palatino Linotype"/>
              <a:cs typeface="Palatino Linotype"/>
            </a:endParaRPr>
          </a:p>
          <a:p>
            <a:pPr algn="ctr"/>
            <a:r>
              <a:rPr lang="en-US" sz="1600" dirty="0" smtClean="0">
                <a:latin typeface="Palatino Linotype"/>
                <a:cs typeface="Palatino Linotype"/>
              </a:rPr>
              <a:t>University of Central Florida</a:t>
            </a:r>
            <a:endParaRPr lang="en-US" sz="1600" dirty="0">
              <a:latin typeface="Palatino Linotype"/>
              <a:cs typeface="Palatino Linotype"/>
            </a:endParaRPr>
          </a:p>
          <a:p>
            <a:pPr algn="ctr"/>
            <a:r>
              <a:rPr lang="en-US" sz="1600" dirty="0" smtClean="0">
                <a:latin typeface="Palatino Linotype"/>
                <a:cs typeface="Palatino Linotype"/>
              </a:rPr>
              <a:t>Orlando, Florida</a:t>
            </a:r>
            <a:endParaRPr lang="en-US" sz="1600" dirty="0">
              <a:latin typeface="Palatino Linotype"/>
              <a:cs typeface="Palatino Linotype"/>
            </a:endParaRPr>
          </a:p>
          <a:p>
            <a:pPr algn="ctr"/>
            <a:r>
              <a:rPr lang="en-US" sz="1600" dirty="0" smtClean="0">
                <a:latin typeface="Palatino Linotype"/>
                <a:cs typeface="Palatino Linotype"/>
              </a:rPr>
              <a:t>Fall 2015</a:t>
            </a:r>
            <a:endParaRPr lang="en-US" sz="16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43398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94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Possible Information in Electronic Health Record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Medical History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Diagnosis Report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Medications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Treatment Plans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Health Information Network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Creating, gathering, and managing health data should conform to nationally recognized interoperability standards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The data processing can be done by multiple healthcare organization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Maintaining and updating EHRs can be done only by healthcare providers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Possible Users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Patient, Physician, Nurse, Hospital, Pharmacy, Laboratory,</a:t>
            </a:r>
          </a:p>
          <a:p>
            <a:pPr lvl="1"/>
            <a:r>
              <a:rPr lang="en-US" sz="1600" dirty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                                Ambulance, and Health Insurance Company</a:t>
            </a:r>
            <a:endParaRPr lang="en-US" sz="1600" dirty="0">
              <a:latin typeface="Palatino Linotype"/>
              <a:cs typeface="Palatino Linotyp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948" y="1463618"/>
            <a:ext cx="351623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Immunization Dates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Allergies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Radiology Images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Laboratory and Test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3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Superiority of e-Health System over Traditional Medical System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Time Benefits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Spending more time for direct patient care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Reduction in documentation workload of patient health information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Finding, tracking, and accessing patient health information at any time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Real-time updating patient health information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Financial Benefits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 smtClean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More net savings for healthcare providers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Requiring a single free to create file for all of the health information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Reducing the possibility of information replication and loss</a:t>
            </a:r>
            <a:endParaRPr lang="en-US" sz="16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67801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Superiority of e-Health System over Traditional Medical System …</a:t>
            </a:r>
            <a:endParaRPr lang="en-US" sz="1600" dirty="0">
              <a:latin typeface="Palatino Linotype"/>
              <a:cs typeface="Palatino Linotype"/>
            </a:endParaRPr>
          </a:p>
          <a:p>
            <a:pPr lvl="1"/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Environmental Benefits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Less usage of paper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Alleviating transportation traffic load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Sharing and using the EHRs at any given geographic location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Health Benefits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More accurate and faster diagnosis and treatments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Increasing the accuracy and legibility of health information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Reducing the occurrence of medical errors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Better care coordination among healthcare providers</a:t>
            </a:r>
          </a:p>
        </p:txBody>
      </p:sp>
    </p:spTree>
    <p:extLst>
      <p:ext uri="{BB962C8B-B14F-4D97-AF65-F5344CB8AC3E}">
        <p14:creationId xmlns:p14="http://schemas.microsoft.com/office/powerpoint/2010/main" val="311152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Risks and Concerns in Using e-Health System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Emersion of malignant and non-malignant errors due to software bugs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Occurrence of catastrophic incidents due to existence of highly coupled systems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Privacy and Security Issues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Leakage of information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Creation of new cyber attacks and vulnerability of existing systems</a:t>
            </a:r>
          </a:p>
        </p:txBody>
      </p:sp>
      <p:pic>
        <p:nvPicPr>
          <p:cNvPr id="6" name="Picture 5" descr="Electronic-medical-records_shutterstock_131746163_990p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92" y="3948569"/>
            <a:ext cx="3957490" cy="2142647"/>
          </a:xfrm>
          <a:prstGeom prst="rect">
            <a:avLst/>
          </a:prstGeom>
        </p:spPr>
      </p:pic>
      <p:pic>
        <p:nvPicPr>
          <p:cNvPr id="7" name="Picture 6" descr="hackers_security_password-100004008-ori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1" y="3948568"/>
            <a:ext cx="4022894" cy="21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Privacy and Security Issues of e-Health Systems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Privacy of User Identity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Integrity of Data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Authentication</a:t>
            </a:r>
            <a:endParaRPr lang="en-US" sz="1600" dirty="0">
              <a:latin typeface="Palatino Linotype"/>
              <a:cs typeface="Palatino Linotyp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4094" y="1463618"/>
            <a:ext cx="3570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Access Control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Secure Data Transmission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Ability to Inspect Data Usage</a:t>
            </a:r>
          </a:p>
        </p:txBody>
      </p:sp>
      <p:pic>
        <p:nvPicPr>
          <p:cNvPr id="12" name="Picture 11" descr="trojan-word-clou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8" y="2916936"/>
            <a:ext cx="6404463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Possible Attacks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Impersonation </a:t>
            </a:r>
            <a:r>
              <a:rPr lang="en-US" sz="1600" dirty="0" smtClean="0">
                <a:latin typeface="Palatino Linotype"/>
                <a:cs typeface="Palatino Linotype"/>
              </a:rPr>
              <a:t>Attack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Eavesdropping Attack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Data Manipulation Attack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Electronic Health Record Leakage Attack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Tracing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Attack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Collusion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Attack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Unique Identification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Attack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Identity Theft Attack</a:t>
            </a:r>
            <a:endParaRPr lang="en-US" sz="1600" dirty="0">
              <a:latin typeface="Palatino Linotype"/>
              <a:cs typeface="Palatino Linotype"/>
            </a:endParaRPr>
          </a:p>
        </p:txBody>
      </p:sp>
      <p:pic>
        <p:nvPicPr>
          <p:cNvPr id="6" name="Picture 5" descr="hacker-russ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65" y="3473779"/>
            <a:ext cx="3895116" cy="26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00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Improving Security Strength and Preventing Privacy Disclosure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Using a Cryptography technique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Cryptography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Construction of certain protocols for blocking adversaries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Purpose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solidFill>
                  <a:schemeClr val="accent6"/>
                </a:solidFill>
                <a:latin typeface="Palatino Linotype"/>
                <a:cs typeface="Palatino Linotype"/>
                <a:sym typeface="Wingdings"/>
              </a:rPr>
              <a:t>Authentication for Communication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and Data Protection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Mechanism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 Provision of a secure communication channel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Cost  Needing more computational elements  Increase in system complexity</a:t>
            </a:r>
          </a:p>
        </p:txBody>
      </p:sp>
      <p:pic>
        <p:nvPicPr>
          <p:cNvPr id="6" name="Picture 5" descr="3D-Padlock-Security-Wallpaper-Android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3" y="3875435"/>
            <a:ext cx="3791283" cy="2661889"/>
          </a:xfrm>
          <a:prstGeom prst="rect">
            <a:avLst/>
          </a:prstGeom>
        </p:spPr>
      </p:pic>
      <p:pic>
        <p:nvPicPr>
          <p:cNvPr id="7" name="Picture 6" descr="1401331563611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83" y="3875435"/>
            <a:ext cx="3790571" cy="26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Basics of Authentication Process in Cryptography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Electronic Signature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Wingdings" charset="2"/>
              <a:buChar char="ü"/>
            </a:pPr>
            <a:r>
              <a:rPr lang="en-US" sz="1600" dirty="0">
                <a:latin typeface="Palatino Linotype"/>
                <a:cs typeface="Palatino Linotype"/>
              </a:rPr>
              <a:t>Any electronic means for indication of the ownership of a document (</a:t>
            </a:r>
            <a:r>
              <a:rPr lang="en-US" sz="1600" dirty="0" smtClean="0">
                <a:latin typeface="Palatino Linotype"/>
                <a:cs typeface="Palatino Linotype"/>
              </a:rPr>
              <a:t>or</a:t>
            </a:r>
          </a:p>
          <a:p>
            <a:pPr lvl="2"/>
            <a:r>
              <a:rPr lang="en-US" sz="1600" dirty="0" smtClean="0">
                <a:latin typeface="Palatino Linotype"/>
                <a:cs typeface="Palatino Linotype"/>
              </a:rPr>
              <a:t>      a </a:t>
            </a:r>
            <a:r>
              <a:rPr lang="en-US" sz="1600" dirty="0">
                <a:latin typeface="Palatino Linotype"/>
                <a:cs typeface="Palatino Linotype"/>
              </a:rPr>
              <a:t>piece of data) by a real identity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Digital Signature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Wingdings" charset="2"/>
              <a:buChar char="ü"/>
            </a:pPr>
            <a:r>
              <a:rPr lang="en-US" sz="1600" dirty="0">
                <a:latin typeface="Palatino Linotype"/>
                <a:cs typeface="Palatino Linotype"/>
              </a:rPr>
              <a:t>Provision of assurance for validity and authenticity of a digital document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Certificate Authority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Having responsibility to provide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the ability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to</a:t>
            </a:r>
          </a:p>
          <a:p>
            <a:pPr lvl="1"/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                                           sign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/access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electronic documents to the network users</a:t>
            </a:r>
          </a:p>
        </p:txBody>
      </p:sp>
      <p:pic>
        <p:nvPicPr>
          <p:cNvPr id="6" name="Picture 5" descr="vask_0923487129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4353080"/>
            <a:ext cx="3889666" cy="2184245"/>
          </a:xfrm>
          <a:prstGeom prst="rect">
            <a:avLst/>
          </a:prstGeom>
        </p:spPr>
      </p:pic>
      <p:pic>
        <p:nvPicPr>
          <p:cNvPr id="8" name="Picture 7" descr="lock-and-key-chula-vis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601" y="4353079"/>
            <a:ext cx="3710579" cy="218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5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Mechanism of </a:t>
            </a:r>
            <a:r>
              <a:rPr lang="en-US" sz="1600" dirty="0" smtClean="0">
                <a:latin typeface="Palatino Linotype"/>
                <a:cs typeface="Palatino Linotype"/>
              </a:rPr>
              <a:t>Cryptography Process in Four Steps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Starting an authentication session between two users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Constructing and sending an information message by one of the users to the other one for verification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Repetition of the last step by the other user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Establishment of communication by the decision of one of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them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Classification of Cryptography Infrastructure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Centralized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Usage in common m-Health systems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Not secure anymore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Decentralized  Distributed authentication by allowing direct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39921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94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Classification of Standard Cryptography Techniques: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Public-Key Cryptography (a.k.a. Asymmetric Cryptography)</a:t>
            </a:r>
          </a:p>
          <a:p>
            <a:pPr lvl="2"/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>
                <a:latin typeface="Palatino Linotype"/>
                <a:cs typeface="Palatino Linotype"/>
              </a:rPr>
              <a:t>Public Key</a:t>
            </a:r>
            <a:r>
              <a:rPr lang="en-US" sz="1600" dirty="0">
                <a:latin typeface="Palatino Linotype"/>
                <a:cs typeface="Palatino Linotype"/>
              </a:rPr>
              <a:t>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 For encrypting the plain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text</a:t>
            </a:r>
          </a:p>
          <a:p>
            <a:pPr marL="1200150" lvl="2" indent="-285750">
              <a:buFont typeface="Arial"/>
              <a:buChar char="•"/>
            </a:pPr>
            <a:endParaRPr lang="en-US" sz="1600" dirty="0" smtClean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Private </a:t>
            </a:r>
            <a:r>
              <a:rPr lang="en-US" sz="1600" b="1" dirty="0">
                <a:latin typeface="Palatino Linotype"/>
                <a:cs typeface="Palatino Linotype"/>
                <a:sym typeface="Wingdings"/>
              </a:rPr>
              <a:t>Key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  For decrypting the cipher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text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Higher security strength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>
                <a:latin typeface="Palatino Linotype"/>
                <a:cs typeface="Palatino Linotype"/>
              </a:rPr>
              <a:t>Having more complicated </a:t>
            </a:r>
            <a:r>
              <a:rPr lang="en-US" sz="1600" dirty="0" smtClean="0">
                <a:latin typeface="Palatino Linotype"/>
                <a:cs typeface="Palatino Linotype"/>
              </a:rPr>
              <a:t>operations</a:t>
            </a: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Non Public-Key Cryptography (a.k.a. Symmetric Cryptography)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Having the same key for both encryption and decryption processes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Not </a:t>
            </a:r>
            <a:r>
              <a:rPr lang="en-US" sz="1600" dirty="0">
                <a:latin typeface="Palatino Linotype"/>
                <a:cs typeface="Palatino Linotype"/>
              </a:rPr>
              <a:t>secure enough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>
                <a:latin typeface="Palatino Linotype"/>
                <a:cs typeface="Palatino Linotype"/>
              </a:rPr>
              <a:t>Requiring additional mechanisms for access </a:t>
            </a:r>
            <a:r>
              <a:rPr lang="en-US" sz="1600" dirty="0" smtClean="0">
                <a:latin typeface="Palatino Linotype"/>
                <a:cs typeface="Palatino Linotype"/>
              </a:rPr>
              <a:t>control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Better for system performance</a:t>
            </a:r>
            <a:endParaRPr lang="en-US" sz="16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78708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>
                <a:latin typeface="Palatino Linotype"/>
                <a:cs typeface="Palatino Linotype"/>
              </a:rPr>
              <a:t>2</a:t>
            </a:fld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908" y="368171"/>
            <a:ext cx="81972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Overview</a:t>
            </a:r>
            <a:endParaRPr lang="en-US" sz="2800" b="1" dirty="0">
              <a:latin typeface="Palatino Linotype"/>
              <a:cs typeface="Palatino Linotype"/>
            </a:endParaRP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Palatino Linotype"/>
                <a:cs typeface="Palatino Linotype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Palatino Linotype"/>
                <a:cs typeface="Palatino Linotype"/>
              </a:rPr>
              <a:t>Electronic Healthcare System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Palatino Linotype"/>
                <a:cs typeface="Palatino Linotype"/>
              </a:rPr>
              <a:t>Security of Electronic Healthcare System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Palatino Linotype"/>
                <a:cs typeface="Palatino Linotype"/>
              </a:rPr>
              <a:t>Implementation of A Security Technique</a:t>
            </a:r>
          </a:p>
        </p:txBody>
      </p:sp>
    </p:spTree>
    <p:extLst>
      <p:ext uri="{BB962C8B-B14F-4D97-AF65-F5344CB8AC3E}">
        <p14:creationId xmlns:p14="http://schemas.microsoft.com/office/powerpoint/2010/main" val="408920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Identity Theft </a:t>
            </a:r>
            <a:r>
              <a:rPr lang="en-US" sz="1600" dirty="0">
                <a:latin typeface="Palatino Linotype"/>
                <a:cs typeface="Palatino Linotype"/>
              </a:rPr>
              <a:t>Attack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A common attack for e-Health systems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Defending Solution  </a:t>
            </a:r>
            <a:r>
              <a:rPr lang="en-US" sz="1600" b="1" dirty="0">
                <a:latin typeface="Palatino Linotype"/>
                <a:cs typeface="Palatino Linotype"/>
              </a:rPr>
              <a:t>Attribute-Based </a:t>
            </a:r>
            <a:r>
              <a:rPr lang="en-US" sz="1600" b="1" dirty="0" smtClean="0">
                <a:latin typeface="Palatino Linotype"/>
                <a:cs typeface="Palatino Linotype"/>
              </a:rPr>
              <a:t>Cryptography</a:t>
            </a:r>
            <a:endParaRPr lang="en-US" sz="1600" dirty="0">
              <a:latin typeface="Palatino Linotype"/>
              <a:cs typeface="Palatino Linotype"/>
            </a:endParaRPr>
          </a:p>
          <a:p>
            <a:pPr lvl="1"/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How?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latin typeface="Palatino Linotype"/>
                <a:cs typeface="Palatino Linotype"/>
              </a:rPr>
              <a:t>Verification of EHRs without revealing patient identity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Attribute-Based Cryptography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A type of public-key </a:t>
            </a:r>
            <a:r>
              <a:rPr lang="en-US" sz="1600" dirty="0" smtClean="0">
                <a:latin typeface="Palatino Linotype"/>
                <a:cs typeface="Palatino Linotype"/>
              </a:rPr>
              <a:t>cryptography</a:t>
            </a: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Each user  Having a certain secret key based on his/her attributes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Access policy  An access structure over the set of all of the possible attributes</a:t>
            </a:r>
            <a:endParaRPr lang="en-US" sz="1600" dirty="0">
              <a:latin typeface="Palatino Linotype"/>
              <a:cs typeface="Palatino Linotype"/>
            </a:endParaRPr>
          </a:p>
          <a:p>
            <a:pPr lvl="1"/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Decryption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 Matching between the attributes and information of a user key</a:t>
            </a:r>
          </a:p>
          <a:p>
            <a:pPr lvl="1"/>
            <a:r>
              <a:rPr lang="en-US" sz="1600" dirty="0">
                <a:latin typeface="Palatino Linotype"/>
                <a:cs typeface="Palatino Linotype"/>
                <a:sym typeface="Wingdings"/>
              </a:rPr>
              <a:t>                               and the access policy of cipher text</a:t>
            </a:r>
          </a:p>
          <a:p>
            <a:pPr lvl="1"/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Identification based on a set of attributes (not by a unique string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93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Side-Channel Attack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 possible attack on cryptosystems based on the obtained information from their physical implementation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Deficiency of Cryptography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Lack of capability to protect the end points of communication channel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Result  Infection of electronic health record and other information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How to solve this problem?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Provision of transparency and reason for data usage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Finding the identity of doer of any modification on data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Solution  Watermarking Technique</a:t>
            </a:r>
          </a:p>
        </p:txBody>
      </p:sp>
    </p:spTree>
    <p:extLst>
      <p:ext uri="{BB962C8B-B14F-4D97-AF65-F5344CB8AC3E}">
        <p14:creationId xmlns:p14="http://schemas.microsoft.com/office/powerpoint/2010/main" val="1188078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b="1" dirty="0">
                <a:latin typeface="Palatino Linotype"/>
                <a:cs typeface="Palatino Linotype"/>
                <a:sym typeface="Wingdings"/>
              </a:rPr>
              <a:t>Watermarking Technique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: Detection of unwanted data modification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Meaning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 Insertion of a mark to a design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Definition  A marker (i.e. watermark information) is embedded covertly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in</a:t>
            </a:r>
          </a:p>
          <a:p>
            <a:pPr lvl="1"/>
            <a:r>
              <a:rPr lang="en-US" sz="1600" dirty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                       a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signal (or data)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Purpose  Verification of the integrity and correctness of the signal (or data)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Goal  Insertion of watermark information should not change the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original</a:t>
            </a:r>
          </a:p>
          <a:p>
            <a:pPr lvl="1"/>
            <a:r>
              <a:rPr lang="en-US" sz="1600" dirty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              signal noticeably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</p:txBody>
      </p:sp>
      <p:pic>
        <p:nvPicPr>
          <p:cNvPr id="6" name="Picture 5" descr="tech-how-dwm-works-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8" y="3886290"/>
            <a:ext cx="6404463" cy="22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7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 </a:t>
            </a:r>
            <a:r>
              <a:rPr lang="en-US" sz="1600" dirty="0" smtClean="0">
                <a:latin typeface="Palatino Linotype"/>
                <a:cs typeface="Palatino Linotype"/>
              </a:rPr>
              <a:t>Common </a:t>
            </a:r>
            <a:r>
              <a:rPr lang="en-US" sz="1600" dirty="0">
                <a:latin typeface="Palatino Linotype"/>
                <a:cs typeface="Palatino Linotype"/>
              </a:rPr>
              <a:t>Deficiency in </a:t>
            </a:r>
            <a:r>
              <a:rPr lang="en-US" sz="1600" dirty="0" smtClean="0">
                <a:latin typeface="Palatino Linotype"/>
                <a:cs typeface="Palatino Linotype"/>
              </a:rPr>
              <a:t>Standard Cryptography Systems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Overlapping in accessing the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information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Solution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 Integrating </a:t>
            </a: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Cloud Computing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in the system</a:t>
            </a:r>
            <a:endParaRPr lang="en-US" sz="1600" b="1" dirty="0" smtClean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Reasons for Using Cloud Computing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Cost-Effective</a:t>
            </a:r>
          </a:p>
          <a:p>
            <a:pPr marL="800100" lvl="1" indent="-34290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Wide-Area Mobile Access</a:t>
            </a:r>
          </a:p>
          <a:p>
            <a:pPr marL="800100" lvl="1" indent="-34290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Reliability</a:t>
            </a:r>
          </a:p>
          <a:p>
            <a:pPr marL="800100" lvl="1" indent="-34290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Scalability</a:t>
            </a:r>
          </a:p>
          <a:p>
            <a:pPr marL="800100" lvl="1" indent="-34290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Elasticity and Resiliency</a:t>
            </a:r>
            <a:endParaRPr lang="en-US" sz="1600" dirty="0">
              <a:latin typeface="Palatino Linotype"/>
              <a:cs typeface="Palatino Linotype"/>
            </a:endParaRPr>
          </a:p>
        </p:txBody>
      </p:sp>
      <p:pic>
        <p:nvPicPr>
          <p:cNvPr id="6" name="Picture 5" descr="Cloud-computing-concept_no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80" y="2652897"/>
            <a:ext cx="3960245" cy="34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4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Main Capabilities of Cloud Computing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Data management and storage capacity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Advanced computational resources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Challenges in Using Cloud Computing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Technical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Security, Reliability, Privacy, Scalability, and etc.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Non-Technical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Legislation and Standard, Ownership Issues, and etc.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b="1" dirty="0" smtClean="0">
                <a:latin typeface="Palatino Linotype"/>
                <a:cs typeface="Palatino Linotype"/>
              </a:rPr>
              <a:t>Counterfeiting Problem in e-Health Systems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latin typeface="Palatino Linotype"/>
                <a:cs typeface="Palatino Linotype"/>
              </a:rPr>
              <a:t>Existence of fake products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Solution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Labeling products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Example: Using radio frequency identification (RFID) technology</a:t>
            </a:r>
            <a:endParaRPr lang="en-US" sz="1600" dirty="0">
              <a:latin typeface="Palatino Linotype"/>
              <a:cs typeface="Palatino Linotype"/>
            </a:endParaRPr>
          </a:p>
        </p:txBody>
      </p:sp>
      <p:pic>
        <p:nvPicPr>
          <p:cNvPr id="6" name="Picture 5" descr="Depositphotos_24730337_l-1024x7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35" y="922722"/>
            <a:ext cx="3043381" cy="19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Usage of RFID Technology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Labeling products using tiny chips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The chips are powered over an air interface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Employing the chips for identification and tracking products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Concerns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>
                <a:latin typeface="Palatino Linotype"/>
                <a:cs typeface="Palatino Linotype"/>
              </a:rPr>
              <a:t>S</a:t>
            </a:r>
            <a:r>
              <a:rPr lang="en-US" sz="1600" dirty="0" smtClean="0">
                <a:latin typeface="Palatino Linotype"/>
                <a:cs typeface="Palatino Linotype"/>
              </a:rPr>
              <a:t>calability issues of the central database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Possibility of copying unique identification numbers of products</a:t>
            </a:r>
            <a:endParaRPr lang="en-US" sz="1600" dirty="0">
              <a:latin typeface="Palatino Linotype"/>
              <a:cs typeface="Palatino Linotype"/>
            </a:endParaRPr>
          </a:p>
        </p:txBody>
      </p:sp>
      <p:pic>
        <p:nvPicPr>
          <p:cNvPr id="6" name="Picture 5" descr="RFID-Ch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18" y="4381168"/>
            <a:ext cx="2713756" cy="2156158"/>
          </a:xfrm>
          <a:prstGeom prst="rect">
            <a:avLst/>
          </a:prstGeom>
        </p:spPr>
      </p:pic>
      <p:pic>
        <p:nvPicPr>
          <p:cNvPr id="8" name="Picture 7" descr="rfidtheo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3" y="4381168"/>
            <a:ext cx="3781116" cy="21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9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94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Two Prominent Public-Key Cryptography Systems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RSA (</a:t>
            </a:r>
            <a:r>
              <a:rPr lang="en-US" sz="1600" dirty="0" err="1" smtClean="0">
                <a:latin typeface="Palatino Linotype"/>
                <a:cs typeface="Palatino Linotype"/>
              </a:rPr>
              <a:t>Rivest</a:t>
            </a:r>
            <a:r>
              <a:rPr lang="en-US" sz="1600" dirty="0" smtClean="0">
                <a:latin typeface="Palatino Linotype"/>
                <a:cs typeface="Palatino Linotype"/>
              </a:rPr>
              <a:t> – Shamir – </a:t>
            </a:r>
            <a:r>
              <a:rPr lang="en-US" sz="1600" dirty="0" err="1" smtClean="0">
                <a:latin typeface="Palatino Linotype"/>
                <a:cs typeface="Palatino Linotype"/>
              </a:rPr>
              <a:t>Adleman</a:t>
            </a:r>
            <a:r>
              <a:rPr lang="en-US" sz="1600" dirty="0" smtClean="0">
                <a:latin typeface="Palatino Linotype"/>
                <a:cs typeface="Palatino Linotype"/>
              </a:rPr>
              <a:t>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</a:rPr>
              <a:t>Inventors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latin typeface="Palatino Linotype"/>
                <a:cs typeface="Palatino Linotype"/>
              </a:rPr>
              <a:t>Ron </a:t>
            </a:r>
            <a:r>
              <a:rPr lang="en-US" sz="1600" dirty="0" err="1">
                <a:latin typeface="Palatino Linotype"/>
                <a:cs typeface="Palatino Linotype"/>
              </a:rPr>
              <a:t>Rivest</a:t>
            </a:r>
            <a:r>
              <a:rPr lang="en-US" sz="1600" dirty="0">
                <a:latin typeface="Palatino Linotype"/>
                <a:cs typeface="Palatino Linotype"/>
              </a:rPr>
              <a:t>, </a:t>
            </a:r>
            <a:r>
              <a:rPr lang="en-US" sz="1600" dirty="0" err="1">
                <a:latin typeface="Palatino Linotype"/>
                <a:cs typeface="Palatino Linotype"/>
              </a:rPr>
              <a:t>Adi</a:t>
            </a:r>
            <a:r>
              <a:rPr lang="en-US" sz="1600" dirty="0">
                <a:latin typeface="Palatino Linotype"/>
                <a:cs typeface="Palatino Linotype"/>
              </a:rPr>
              <a:t> Shamir, and Leonard </a:t>
            </a:r>
            <a:r>
              <a:rPr lang="en-US" sz="1600" dirty="0" err="1" smtClean="0">
                <a:latin typeface="Palatino Linotype"/>
                <a:cs typeface="Palatino Linotype"/>
              </a:rPr>
              <a:t>Adleman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</a:rPr>
              <a:t>Security Strength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Based on Integer Factorization Problem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Deficiency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endParaRPr lang="en-US" sz="1600" dirty="0" smtClean="0">
              <a:latin typeface="Palatino Linotype"/>
              <a:cs typeface="Palatino Linotype"/>
              <a:sym typeface="Wingdings"/>
            </a:endParaRPr>
          </a:p>
          <a:p>
            <a:pPr marL="1657350" lvl="3" indent="-285750">
              <a:buFont typeface="Wingdings" charset="2"/>
              <a:buChar char="ü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When large numbers are involved in key generation</a:t>
            </a:r>
          </a:p>
          <a:p>
            <a:pPr marL="1657350" lvl="3" indent="-285750">
              <a:buFont typeface="Wingdings" charset="2"/>
              <a:buChar char="ü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657350" lvl="3" indent="-285750">
              <a:buFont typeface="Wingdings" charset="2"/>
              <a:buChar char="ü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High computation and communication costs  Low Performance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ECC (Elliptic Curve Cryptography)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</a:rPr>
              <a:t>Inventors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Victor Miller and Neal </a:t>
            </a:r>
            <a:r>
              <a:rPr lang="en-US" sz="1600" dirty="0" err="1" smtClean="0">
                <a:latin typeface="Palatino Linotype"/>
                <a:cs typeface="Palatino Linotype"/>
                <a:sym typeface="Wingdings"/>
              </a:rPr>
              <a:t>Koblitz</a:t>
            </a:r>
            <a:endParaRPr lang="en-US" sz="1600" dirty="0" smtClean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Security Strength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 Based on Elliptic Curve Discrete Logarithm Problem</a:t>
            </a:r>
          </a:p>
          <a:p>
            <a:pPr marL="1200150" lvl="2" indent="-285750">
              <a:buFont typeface="Arial"/>
              <a:buChar char="•"/>
            </a:pPr>
            <a:endParaRPr lang="en-US" sz="1600" dirty="0" smtClean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Capability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 Provision of the same level of security with smaller key size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986102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Overview of Elliptic Curve Cryptography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An approach for implementation of public-key cryptography according to</a:t>
            </a:r>
          </a:p>
          <a:p>
            <a:pPr lvl="1"/>
            <a:r>
              <a:rPr lang="en-US" sz="1600" dirty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the algebraic structure of elliptic curves over finite fields</a:t>
            </a:r>
          </a:p>
          <a:p>
            <a:pPr lvl="1"/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An elliptic curve 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Main Operations  Point Multiplication, Point Addition, and Point Doubling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Elliptic Curve Discrete Logarithm Problem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Finding </a:t>
            </a:r>
            <a:r>
              <a:rPr lang="en-US" sz="1600" dirty="0" smtClean="0">
                <a:latin typeface="Times New Roman"/>
                <a:cs typeface="Times New Roman"/>
                <a:sym typeface="Wingdings"/>
              </a:rPr>
              <a:t>X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in 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Advantages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Better performance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Low power consumption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Less memory usage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35508"/>
              </p:ext>
            </p:extLst>
          </p:nvPr>
        </p:nvGraphicFramePr>
        <p:xfrm>
          <a:off x="3214688" y="2153212"/>
          <a:ext cx="350202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3" imgW="2070100" imgH="279400" progId="Equation.3">
                  <p:embed/>
                </p:oleObj>
              </mc:Choice>
              <mc:Fallback>
                <p:oleObj name="Equation" r:id="rId3" imgW="207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4688" y="2153212"/>
                        <a:ext cx="3502025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ell-kurv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107" y="3180679"/>
            <a:ext cx="3384930" cy="2991521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5226"/>
              </p:ext>
            </p:extLst>
          </p:nvPr>
        </p:nvGraphicFramePr>
        <p:xfrm>
          <a:off x="3224826" y="3685631"/>
          <a:ext cx="1951907" cy="30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6" imgW="1282700" imgH="203200" progId="Equation.3">
                  <p:embed/>
                </p:oleObj>
              </mc:Choice>
              <mc:Fallback>
                <p:oleObj name="Equation" r:id="rId6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4826" y="3685631"/>
                        <a:ext cx="1951907" cy="30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975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Implementation of A Security Technique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Common Part in Flow of ECC </a:t>
            </a:r>
            <a:r>
              <a:rPr lang="en-US" sz="1600" dirty="0" smtClean="0">
                <a:latin typeface="Palatino Linotype"/>
                <a:cs typeface="Palatino Linotype"/>
              </a:rPr>
              <a:t>Software/Hardware </a:t>
            </a:r>
            <a:r>
              <a:rPr lang="en-US" sz="1600" dirty="0">
                <a:latin typeface="Palatino Linotype"/>
                <a:cs typeface="Palatino Linotype"/>
              </a:rPr>
              <a:t>– Level Implementation</a:t>
            </a:r>
            <a:endParaRPr lang="en-US" sz="1600" dirty="0" smtClean="0">
              <a:latin typeface="Palatino Linotype"/>
              <a:cs typeface="Palatino Linotype"/>
            </a:endParaRPr>
          </a:p>
        </p:txBody>
      </p:sp>
      <p:sp>
        <p:nvSpPr>
          <p:cNvPr id="4" name="Process 3"/>
          <p:cNvSpPr/>
          <p:nvPr/>
        </p:nvSpPr>
        <p:spPr>
          <a:xfrm>
            <a:off x="435408" y="2778594"/>
            <a:ext cx="252916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Choosing Algorithms for Desired Mathematical Operations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6" name="Process 5"/>
          <p:cNvSpPr/>
          <p:nvPr/>
        </p:nvSpPr>
        <p:spPr>
          <a:xfrm>
            <a:off x="435409" y="3939143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Implementing the Primitive Field Operations </a:t>
            </a:r>
            <a:r>
              <a:rPr lang="en-US" sz="1400" baseline="30000" dirty="0">
                <a:latin typeface="Palatino Linotype"/>
                <a:cs typeface="Palatino Linotype"/>
              </a:rPr>
              <a:t>2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35408" y="5101424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Selecting the Type of Coordinates for Representing the Elliptic Points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3628201" y="2778594"/>
            <a:ext cx="2529162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Implementing Point Addition and Point Doubling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9" name="Process 8"/>
          <p:cNvSpPr/>
          <p:nvPr/>
        </p:nvSpPr>
        <p:spPr>
          <a:xfrm>
            <a:off x="3628200" y="3939143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Implementing Point Multiplication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0" name="Process 9"/>
          <p:cNvSpPr/>
          <p:nvPr/>
        </p:nvSpPr>
        <p:spPr>
          <a:xfrm>
            <a:off x="413884" y="1616313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Defining Main Parameters and Rules for </a:t>
            </a:r>
            <a:r>
              <a:rPr lang="en-US" sz="1400" dirty="0" smtClean="0">
                <a:latin typeface="Palatino Linotype"/>
                <a:cs typeface="Palatino Linotype"/>
              </a:rPr>
              <a:t>ECC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Operations </a:t>
            </a:r>
            <a:r>
              <a:rPr lang="en-US" sz="1400" baseline="30000" dirty="0" smtClean="0">
                <a:latin typeface="Palatino Linotype"/>
                <a:cs typeface="Palatino Linotype"/>
              </a:rPr>
              <a:t>1</a:t>
            </a:r>
            <a:endParaRPr lang="en-US" sz="1400" dirty="0">
              <a:latin typeface="Palatino Linotype"/>
              <a:cs typeface="Palatino Linotype"/>
            </a:endParaRPr>
          </a:p>
        </p:txBody>
      </p:sp>
      <p:cxnSp>
        <p:nvCxnSpPr>
          <p:cNvPr id="11" name="Elbow Connector 10"/>
          <p:cNvCxnSpPr>
            <a:stCxn id="7" idx="2"/>
            <a:endCxn id="8" idx="0"/>
          </p:cNvCxnSpPr>
          <p:nvPr/>
        </p:nvCxnSpPr>
        <p:spPr>
          <a:xfrm rot="5400000" flipH="1" flipV="1">
            <a:off x="1747544" y="2731040"/>
            <a:ext cx="3097684" cy="3192792"/>
          </a:xfrm>
          <a:prstGeom prst="bentConnector5">
            <a:avLst>
              <a:gd name="adj1" fmla="val -7380"/>
              <a:gd name="adj2" fmla="val 50000"/>
              <a:gd name="adj3" fmla="val 11085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>
            <a:off x="6116253" y="1616313"/>
            <a:ext cx="699556" cy="4259965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2611" y="3289331"/>
            <a:ext cx="2287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Palatino Linotype"/>
                <a:cs typeface="Palatino Linotype"/>
              </a:rPr>
              <a:t>This procedure can be</a:t>
            </a:r>
          </a:p>
          <a:p>
            <a:r>
              <a:rPr lang="en-US" sz="1200" dirty="0" smtClean="0">
                <a:latin typeface="Palatino Linotype"/>
                <a:cs typeface="Palatino Linotype"/>
              </a:rPr>
              <a:t>implemented using VHDL</a:t>
            </a:r>
          </a:p>
          <a:p>
            <a:r>
              <a:rPr lang="en-US" sz="1200" dirty="0" smtClean="0">
                <a:latin typeface="Palatino Linotype"/>
                <a:cs typeface="Palatino Linotype"/>
              </a:rPr>
              <a:t>or C++ language depending</a:t>
            </a:r>
          </a:p>
          <a:p>
            <a:r>
              <a:rPr lang="en-US" sz="1200" dirty="0" smtClean="0">
                <a:latin typeface="Palatino Linotype"/>
                <a:cs typeface="Palatino Linotype"/>
              </a:rPr>
              <a:t>on the type of implementation</a:t>
            </a:r>
          </a:p>
        </p:txBody>
      </p:sp>
      <p:cxnSp>
        <p:nvCxnSpPr>
          <p:cNvPr id="14" name="Straight Arrow Connector 13"/>
          <p:cNvCxnSpPr>
            <a:stCxn id="10" idx="2"/>
            <a:endCxn id="4" idx="0"/>
          </p:cNvCxnSpPr>
          <p:nvPr/>
        </p:nvCxnSpPr>
        <p:spPr>
          <a:xfrm>
            <a:off x="1678466" y="2391167"/>
            <a:ext cx="21524" cy="38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>
          <a:xfrm>
            <a:off x="1699990" y="3553448"/>
            <a:ext cx="1" cy="385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1699990" y="4713997"/>
            <a:ext cx="1" cy="38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9" idx="0"/>
          </p:cNvCxnSpPr>
          <p:nvPr/>
        </p:nvCxnSpPr>
        <p:spPr>
          <a:xfrm>
            <a:off x="4892782" y="3553448"/>
            <a:ext cx="0" cy="385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92782" y="4715729"/>
            <a:ext cx="0" cy="385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849734" y="52379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849734" y="5440479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849734" y="562514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08876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Implementation of A Security Technique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ECC Software Level Evaluation</a:t>
            </a:r>
          </a:p>
        </p:txBody>
      </p:sp>
      <p:sp>
        <p:nvSpPr>
          <p:cNvPr id="6" name="Process 5"/>
          <p:cNvSpPr/>
          <p:nvPr/>
        </p:nvSpPr>
        <p:spPr>
          <a:xfrm>
            <a:off x="512147" y="2066485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Using A Computer Architecture Simulator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Gem5 or HASE)</a:t>
            </a:r>
          </a:p>
        </p:txBody>
      </p:sp>
      <p:sp>
        <p:nvSpPr>
          <p:cNvPr id="7" name="Process 6"/>
          <p:cNvSpPr/>
          <p:nvPr/>
        </p:nvSpPr>
        <p:spPr>
          <a:xfrm>
            <a:off x="512147" y="4404471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Running the Executable Files of the Implemented Algorithms on the Processor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512147" y="3247103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Selecting A General-Purpose Processor </a:t>
            </a:r>
            <a:r>
              <a:rPr lang="en-US" sz="1400" baseline="30000" dirty="0" smtClean="0">
                <a:latin typeface="Palatino Linotype"/>
                <a:cs typeface="Palatino Linotype"/>
              </a:rPr>
              <a:t>3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4325731" y="3398636"/>
            <a:ext cx="457200" cy="457200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cxnSp>
        <p:nvCxnSpPr>
          <p:cNvPr id="10" name="Elbow Connector 9"/>
          <p:cNvCxnSpPr>
            <a:stCxn id="7" idx="2"/>
            <a:endCxn id="9" idx="2"/>
          </p:cNvCxnSpPr>
          <p:nvPr/>
        </p:nvCxnSpPr>
        <p:spPr>
          <a:xfrm rot="5400000" flipH="1" flipV="1">
            <a:off x="2275185" y="3128780"/>
            <a:ext cx="1552089" cy="2549002"/>
          </a:xfrm>
          <a:prstGeom prst="bentConnector4">
            <a:avLst>
              <a:gd name="adj1" fmla="val -21844"/>
              <a:gd name="adj2" fmla="val 7480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9" idx="0"/>
          </p:cNvCxnSpPr>
          <p:nvPr/>
        </p:nvCxnSpPr>
        <p:spPr>
          <a:xfrm rot="5400000" flipH="1" flipV="1">
            <a:off x="4603637" y="2017180"/>
            <a:ext cx="1332151" cy="143076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4"/>
          </p:cNvCxnSpPr>
          <p:nvPr/>
        </p:nvCxnSpPr>
        <p:spPr>
          <a:xfrm rot="16200000" flipH="1">
            <a:off x="4602446" y="3807721"/>
            <a:ext cx="1334533" cy="143076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6"/>
          </p:cNvCxnSpPr>
          <p:nvPr/>
        </p:nvCxnSpPr>
        <p:spPr>
          <a:xfrm>
            <a:off x="4782931" y="3627236"/>
            <a:ext cx="12021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1776729" y="2841339"/>
            <a:ext cx="0" cy="405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  <a:endCxn id="7" idx="0"/>
          </p:cNvCxnSpPr>
          <p:nvPr/>
        </p:nvCxnSpPr>
        <p:spPr>
          <a:xfrm>
            <a:off x="1776729" y="4021957"/>
            <a:ext cx="0" cy="3825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Document 15"/>
          <p:cNvSpPr/>
          <p:nvPr/>
        </p:nvSpPr>
        <p:spPr>
          <a:xfrm>
            <a:off x="5985094" y="1679058"/>
            <a:ext cx="2739251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Memory Requirement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7" name="Document 16"/>
          <p:cNvSpPr/>
          <p:nvPr/>
        </p:nvSpPr>
        <p:spPr>
          <a:xfrm>
            <a:off x="5985094" y="3247103"/>
            <a:ext cx="2739251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Running Time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8" name="Document 17"/>
          <p:cNvSpPr/>
          <p:nvPr/>
        </p:nvSpPr>
        <p:spPr>
          <a:xfrm>
            <a:off x="5985093" y="4802942"/>
            <a:ext cx="2739252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Instructions Per Cycle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91739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Introduction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Telecommunication Network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Linkage of a number of terminal nodes, such as computers, devices, and other networking hardware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Enabling telecommunication between these nodes through Transmission Link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Providing access to information on shared storage devices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Allowing sharing of data and computing resources</a:t>
            </a:r>
          </a:p>
        </p:txBody>
      </p:sp>
      <p:pic>
        <p:nvPicPr>
          <p:cNvPr id="7" name="Picture 6" descr="ComputersandNetworksBusine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68" y="3642792"/>
            <a:ext cx="4961464" cy="25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Implementation of A Security Technique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ECC Hardware – Level Implementation and Evaluation</a:t>
            </a:r>
            <a:endParaRPr lang="en-US" sz="1600" dirty="0" smtClean="0">
              <a:latin typeface="Palatino Linotype"/>
              <a:cs typeface="Palatino Linotype"/>
            </a:endParaRPr>
          </a:p>
        </p:txBody>
      </p:sp>
      <p:sp>
        <p:nvSpPr>
          <p:cNvPr id="6" name="Process 5"/>
          <p:cNvSpPr/>
          <p:nvPr/>
        </p:nvSpPr>
        <p:spPr>
          <a:xfrm>
            <a:off x="200727" y="1553580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Implementing Supplementary Hardware Blocks </a:t>
            </a:r>
            <a:r>
              <a:rPr lang="en-US" sz="1400" baseline="30000" dirty="0" smtClean="0">
                <a:latin typeface="Palatino Linotype"/>
                <a:cs typeface="Palatino Linotype"/>
              </a:rPr>
              <a:t>4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7" name="Process 6"/>
          <p:cNvSpPr/>
          <p:nvPr/>
        </p:nvSpPr>
        <p:spPr>
          <a:xfrm>
            <a:off x="200727" y="2726904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Constructing the Main Hardware Description File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200727" y="5071742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Synthesis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Synopsys Design Compiler)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9" name="Process 8"/>
          <p:cNvSpPr/>
          <p:nvPr/>
        </p:nvSpPr>
        <p:spPr>
          <a:xfrm>
            <a:off x="200727" y="3897604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Simulation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Cadence </a:t>
            </a:r>
            <a:r>
              <a:rPr lang="en-US" sz="1400" dirty="0" err="1" smtClean="0">
                <a:latin typeface="Palatino Linotype"/>
                <a:cs typeface="Palatino Linotype"/>
              </a:rPr>
              <a:t>NCSim</a:t>
            </a:r>
            <a:r>
              <a:rPr lang="en-US" sz="1400" dirty="0" smtClean="0">
                <a:latin typeface="Palatino Linotype"/>
                <a:cs typeface="Palatino Linotype"/>
              </a:rPr>
              <a:t>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0" name="Process 9"/>
          <p:cNvSpPr/>
          <p:nvPr/>
        </p:nvSpPr>
        <p:spPr>
          <a:xfrm>
            <a:off x="3631097" y="3897604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Power Extraction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Synopsys Prime Time)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1" name="Process 10"/>
          <p:cNvSpPr/>
          <p:nvPr/>
        </p:nvSpPr>
        <p:spPr>
          <a:xfrm>
            <a:off x="3631097" y="5071742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Temperature Extraction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</a:t>
            </a:r>
            <a:r>
              <a:rPr lang="en-US" sz="1400" dirty="0" err="1" smtClean="0">
                <a:latin typeface="Palatino Linotype"/>
                <a:cs typeface="Palatino Linotype"/>
              </a:rPr>
              <a:t>HotSpot</a:t>
            </a:r>
            <a:r>
              <a:rPr lang="en-US" sz="1400" dirty="0" smtClean="0">
                <a:latin typeface="Palatino Linotype"/>
                <a:cs typeface="Palatino Linotype"/>
              </a:rPr>
              <a:t>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2" name="Process 11"/>
          <p:cNvSpPr/>
          <p:nvPr/>
        </p:nvSpPr>
        <p:spPr>
          <a:xfrm>
            <a:off x="3631097" y="2726904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Palatino Linotype"/>
                <a:cs typeface="Palatino Linotype"/>
              </a:rPr>
              <a:t>Floorplanning</a:t>
            </a:r>
            <a:r>
              <a:rPr lang="en-US" sz="1400" dirty="0" smtClean="0">
                <a:latin typeface="Palatino Linotype"/>
                <a:cs typeface="Palatino Linotype"/>
              </a:rPr>
              <a:t> and Routing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Cadence </a:t>
            </a:r>
            <a:r>
              <a:rPr lang="en-US" sz="1400" dirty="0" err="1" smtClean="0">
                <a:latin typeface="Palatino Linotype"/>
                <a:cs typeface="Palatino Linotype"/>
              </a:rPr>
              <a:t>SoC</a:t>
            </a:r>
            <a:r>
              <a:rPr lang="en-US" sz="1400" dirty="0" smtClean="0">
                <a:latin typeface="Palatino Linotype"/>
                <a:cs typeface="Palatino Linotype"/>
              </a:rPr>
              <a:t> Encounter)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3" name="Process 12"/>
          <p:cNvSpPr/>
          <p:nvPr/>
        </p:nvSpPr>
        <p:spPr>
          <a:xfrm>
            <a:off x="3631097" y="1553580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Testing and Verification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Synopsys </a:t>
            </a:r>
            <a:r>
              <a:rPr lang="en-US" sz="1400" dirty="0" err="1" smtClean="0">
                <a:latin typeface="Palatino Linotype"/>
                <a:cs typeface="Palatino Linotype"/>
              </a:rPr>
              <a:t>TetraMAX</a:t>
            </a:r>
            <a:r>
              <a:rPr lang="en-US" sz="1400" dirty="0" smtClean="0">
                <a:latin typeface="Palatino Linotype"/>
                <a:cs typeface="Palatino Linotype"/>
              </a:rPr>
              <a:t>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4" name="Document 13"/>
          <p:cNvSpPr/>
          <p:nvPr/>
        </p:nvSpPr>
        <p:spPr>
          <a:xfrm>
            <a:off x="6877884" y="5071742"/>
            <a:ext cx="2166729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Area and Delay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5" name="Document 14"/>
          <p:cNvSpPr/>
          <p:nvPr/>
        </p:nvSpPr>
        <p:spPr>
          <a:xfrm>
            <a:off x="6877884" y="2726904"/>
            <a:ext cx="2166729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Power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6" name="Document 15"/>
          <p:cNvSpPr/>
          <p:nvPr/>
        </p:nvSpPr>
        <p:spPr>
          <a:xfrm>
            <a:off x="6877882" y="3897604"/>
            <a:ext cx="2166730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Temperature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7" name="Document 16"/>
          <p:cNvSpPr/>
          <p:nvPr/>
        </p:nvSpPr>
        <p:spPr>
          <a:xfrm>
            <a:off x="6877884" y="1553580"/>
            <a:ext cx="2166729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Detectable Faults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cxnSp>
        <p:nvCxnSpPr>
          <p:cNvPr id="18" name="Elbow Connector 17"/>
          <p:cNvCxnSpPr>
            <a:stCxn id="8" idx="3"/>
            <a:endCxn id="13" idx="1"/>
          </p:cNvCxnSpPr>
          <p:nvPr/>
        </p:nvCxnSpPr>
        <p:spPr>
          <a:xfrm flipV="1">
            <a:off x="3038901" y="1941007"/>
            <a:ext cx="592196" cy="3518162"/>
          </a:xfrm>
          <a:prstGeom prst="bentConnector3">
            <a:avLst>
              <a:gd name="adj1" fmla="val 2948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onnector 18"/>
          <p:cNvSpPr/>
          <p:nvPr/>
        </p:nvSpPr>
        <p:spPr>
          <a:xfrm>
            <a:off x="3169487" y="3058064"/>
            <a:ext cx="86800" cy="9120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20" name="Connector 19"/>
          <p:cNvSpPr/>
          <p:nvPr/>
        </p:nvSpPr>
        <p:spPr>
          <a:xfrm>
            <a:off x="3169487" y="5413566"/>
            <a:ext cx="86800" cy="9120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cxnSp>
        <p:nvCxnSpPr>
          <p:cNvPr id="21" name="Straight Arrow Connector 20"/>
          <p:cNvCxnSpPr>
            <a:stCxn id="13" idx="3"/>
            <a:endCxn id="17" idx="1"/>
          </p:cNvCxnSpPr>
          <p:nvPr/>
        </p:nvCxnSpPr>
        <p:spPr>
          <a:xfrm>
            <a:off x="6469271" y="1941007"/>
            <a:ext cx="4086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1619814" y="2328434"/>
            <a:ext cx="0" cy="3984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2"/>
            <a:endCxn id="9" idx="0"/>
          </p:cNvCxnSpPr>
          <p:nvPr/>
        </p:nvCxnSpPr>
        <p:spPr>
          <a:xfrm>
            <a:off x="1619814" y="3501758"/>
            <a:ext cx="0" cy="395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8" idx="0"/>
          </p:cNvCxnSpPr>
          <p:nvPr/>
        </p:nvCxnSpPr>
        <p:spPr>
          <a:xfrm>
            <a:off x="1619814" y="4672458"/>
            <a:ext cx="0" cy="399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10" idx="0"/>
          </p:cNvCxnSpPr>
          <p:nvPr/>
        </p:nvCxnSpPr>
        <p:spPr>
          <a:xfrm>
            <a:off x="5050184" y="3501758"/>
            <a:ext cx="0" cy="395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1" idx="0"/>
          </p:cNvCxnSpPr>
          <p:nvPr/>
        </p:nvCxnSpPr>
        <p:spPr>
          <a:xfrm>
            <a:off x="5050184" y="4672458"/>
            <a:ext cx="0" cy="399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2" idx="0"/>
            <a:endCxn id="11" idx="1"/>
          </p:cNvCxnSpPr>
          <p:nvPr/>
        </p:nvCxnSpPr>
        <p:spPr>
          <a:xfrm rot="16200000" flipH="1" flipV="1">
            <a:off x="2974508" y="3383492"/>
            <a:ext cx="2732265" cy="1419087"/>
          </a:xfrm>
          <a:prstGeom prst="bentConnector4">
            <a:avLst>
              <a:gd name="adj1" fmla="val -8367"/>
              <a:gd name="adj2" fmla="val 11844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243575" y="3104551"/>
            <a:ext cx="3875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0" idx="3"/>
            <a:endCxn id="15" idx="1"/>
          </p:cNvCxnSpPr>
          <p:nvPr/>
        </p:nvCxnSpPr>
        <p:spPr>
          <a:xfrm flipV="1">
            <a:off x="6469271" y="3114331"/>
            <a:ext cx="408613" cy="1170700"/>
          </a:xfrm>
          <a:prstGeom prst="bentConnector3">
            <a:avLst>
              <a:gd name="adj1" fmla="val 3108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3"/>
            <a:endCxn id="16" idx="1"/>
          </p:cNvCxnSpPr>
          <p:nvPr/>
        </p:nvCxnSpPr>
        <p:spPr>
          <a:xfrm flipV="1">
            <a:off x="6469271" y="4285031"/>
            <a:ext cx="408611" cy="117413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0" idx="4"/>
            <a:endCxn id="14" idx="2"/>
          </p:cNvCxnSpPr>
          <p:nvPr/>
        </p:nvCxnSpPr>
        <p:spPr>
          <a:xfrm rot="16200000" flipH="1">
            <a:off x="5441769" y="3275890"/>
            <a:ext cx="290598" cy="4748362"/>
          </a:xfrm>
          <a:prstGeom prst="bentConnector3">
            <a:avLst>
              <a:gd name="adj1" fmla="val 1962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154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Implementation of A Security Technique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Comments on Flowcharts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>
                <a:latin typeface="Palatino Linotype"/>
                <a:cs typeface="Palatino Linotype"/>
              </a:rPr>
              <a:t>Example for Main </a:t>
            </a:r>
            <a:r>
              <a:rPr lang="en-US" sz="1600" b="1" dirty="0" smtClean="0">
                <a:latin typeface="Palatino Linotype"/>
                <a:cs typeface="Palatino Linotype"/>
              </a:rPr>
              <a:t>Parameters</a:t>
            </a:r>
            <a:r>
              <a:rPr lang="en-US" sz="1600" dirty="0" smtClean="0">
                <a:latin typeface="Palatino Linotype"/>
                <a:cs typeface="Palatino Linotype"/>
              </a:rPr>
              <a:t>: Finite </a:t>
            </a:r>
            <a:r>
              <a:rPr lang="en-US" sz="1600" dirty="0">
                <a:latin typeface="Palatino Linotype"/>
                <a:cs typeface="Palatino Linotype"/>
              </a:rPr>
              <a:t>Field, Elliptic Curve, </a:t>
            </a:r>
            <a:r>
              <a:rPr lang="en-US" sz="1600" dirty="0" smtClean="0">
                <a:latin typeface="Palatino Linotype"/>
                <a:cs typeface="Palatino Linotype"/>
              </a:rPr>
              <a:t>and Order </a:t>
            </a:r>
            <a:r>
              <a:rPr lang="en-US" sz="1600" dirty="0">
                <a:latin typeface="Palatino Linotype"/>
                <a:cs typeface="Palatino Linotype"/>
              </a:rPr>
              <a:t>of </a:t>
            </a:r>
            <a:r>
              <a:rPr lang="en-US" sz="1600" dirty="0" smtClean="0">
                <a:latin typeface="Palatino Linotype"/>
                <a:cs typeface="Palatino Linotype"/>
              </a:rPr>
              <a:t>Field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>
                <a:latin typeface="Palatino Linotype"/>
                <a:cs typeface="Palatino Linotype"/>
              </a:rPr>
              <a:t>Example for Primitive Field </a:t>
            </a:r>
            <a:r>
              <a:rPr lang="en-US" sz="1600" b="1" dirty="0" smtClean="0">
                <a:latin typeface="Palatino Linotype"/>
                <a:cs typeface="Palatino Linotype"/>
              </a:rPr>
              <a:t>Operations</a:t>
            </a:r>
            <a:r>
              <a:rPr lang="en-US" sz="1600" dirty="0" smtClean="0">
                <a:latin typeface="Palatino Linotype"/>
                <a:cs typeface="Palatino Linotype"/>
              </a:rPr>
              <a:t>: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</a:rPr>
              <a:t>Addition</a:t>
            </a:r>
            <a:r>
              <a:rPr lang="en-US" sz="1600" dirty="0">
                <a:latin typeface="Palatino Linotype"/>
                <a:cs typeface="Palatino Linotype"/>
              </a:rPr>
              <a:t>, Multiplication, Inversion, Squaring, and </a:t>
            </a:r>
            <a:r>
              <a:rPr lang="en-US" sz="1600" dirty="0" smtClean="0">
                <a:latin typeface="Palatino Linotype"/>
                <a:cs typeface="Palatino Linotype"/>
              </a:rPr>
              <a:t>Division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The instruction set architecture (ISA) of the </a:t>
            </a:r>
            <a:r>
              <a:rPr lang="en-US" sz="1600" dirty="0" smtClean="0">
                <a:latin typeface="Palatino Linotype"/>
                <a:cs typeface="Palatino Linotype"/>
              </a:rPr>
              <a:t>chosen processor </a:t>
            </a:r>
            <a:r>
              <a:rPr lang="en-US" sz="1600" dirty="0">
                <a:latin typeface="Palatino Linotype"/>
                <a:cs typeface="Palatino Linotype"/>
              </a:rPr>
              <a:t>can be modified in order to </a:t>
            </a:r>
            <a:r>
              <a:rPr lang="en-US" sz="1600" dirty="0" smtClean="0">
                <a:latin typeface="Palatino Linotype"/>
                <a:cs typeface="Palatino Linotype"/>
              </a:rPr>
              <a:t>improve the performance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Modification </a:t>
            </a:r>
            <a:r>
              <a:rPr lang="en-US" sz="1600" dirty="0">
                <a:latin typeface="Palatino Linotype"/>
                <a:cs typeface="Palatino Linotype"/>
              </a:rPr>
              <a:t>can be done by either adding or modifying </a:t>
            </a:r>
            <a:r>
              <a:rPr lang="en-US" sz="1600" dirty="0" smtClean="0">
                <a:latin typeface="Palatino Linotype"/>
                <a:cs typeface="Palatino Linotype"/>
              </a:rPr>
              <a:t>instructions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>
                <a:latin typeface="Palatino Linotype"/>
                <a:cs typeface="Palatino Linotype"/>
              </a:rPr>
              <a:t>Example for Supplementary Hardware </a:t>
            </a:r>
            <a:r>
              <a:rPr lang="en-US" sz="1600" b="1" dirty="0" smtClean="0">
                <a:latin typeface="Palatino Linotype"/>
                <a:cs typeface="Palatino Linotype"/>
              </a:rPr>
              <a:t>Blocks</a:t>
            </a:r>
            <a:r>
              <a:rPr lang="en-US" sz="1600" dirty="0" smtClean="0">
                <a:latin typeface="Palatino Linotype"/>
                <a:cs typeface="Palatino Linotype"/>
              </a:rPr>
              <a:t>: </a:t>
            </a:r>
            <a:r>
              <a:rPr lang="en-US" sz="1600" dirty="0">
                <a:latin typeface="Palatino Linotype"/>
                <a:cs typeface="Palatino Linotype"/>
              </a:rPr>
              <a:t>Interface, Storage, Parameter </a:t>
            </a:r>
            <a:r>
              <a:rPr lang="en-US" sz="1600" dirty="0" smtClean="0">
                <a:latin typeface="Palatino Linotype"/>
                <a:cs typeface="Palatino Linotype"/>
              </a:rPr>
              <a:t>Generation, Arithmetic </a:t>
            </a:r>
            <a:r>
              <a:rPr lang="en-US" sz="1600" dirty="0">
                <a:latin typeface="Palatino Linotype"/>
                <a:cs typeface="Palatino Linotype"/>
              </a:rPr>
              <a:t>Logic Unit (ALU</a:t>
            </a:r>
            <a:r>
              <a:rPr lang="en-US" sz="1600" dirty="0" smtClean="0">
                <a:latin typeface="Palatino Linotype"/>
                <a:cs typeface="Palatino Linotype"/>
              </a:rPr>
              <a:t>), Control</a:t>
            </a:r>
            <a:r>
              <a:rPr lang="en-US" sz="1600" dirty="0">
                <a:latin typeface="Palatino Linotype"/>
                <a:cs typeface="Palatino Linotype"/>
              </a:rPr>
              <a:t>, Security </a:t>
            </a:r>
            <a:r>
              <a:rPr lang="en-US" sz="1600" dirty="0" smtClean="0">
                <a:latin typeface="Palatino Linotype"/>
                <a:cs typeface="Palatino Linotype"/>
              </a:rPr>
              <a:t>Scheme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Implementation of the other security techniques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Very similar to the presented one !</a:t>
            </a:r>
            <a:endParaRPr lang="en-US" sz="1600" dirty="0" smtClean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68500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Introduction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Transmission Link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The connection between two or more nodes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Passing a signal data from a source terminal node to a destination terminal node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Terminal Node Address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Usage</a:t>
            </a:r>
            <a:r>
              <a:rPr lang="en-US" sz="1600" dirty="0" smtClean="0">
                <a:latin typeface="Palatino Linotype"/>
                <a:cs typeface="Palatino Linotype"/>
              </a:rPr>
              <a:t>: For routing the messages and connections</a:t>
            </a:r>
          </a:p>
          <a:p>
            <a:pPr lvl="1"/>
            <a:endParaRPr lang="en-US" sz="1600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For each node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Having a unique address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Address Space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= Collection of terminal node addresses in a network</a:t>
            </a:r>
            <a:endParaRPr lang="en-US" sz="1600" dirty="0" smtClean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74364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Introduction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endParaRPr lang="en-US" sz="1600" dirty="0">
              <a:latin typeface="Palatino Linotype"/>
              <a:cs typeface="Palatino Linotype"/>
            </a:endParaRP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endParaRPr lang="en-US" sz="1600" dirty="0">
              <a:latin typeface="Palatino Linotype"/>
              <a:cs typeface="Palatino Linotype"/>
            </a:endParaRP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endParaRPr lang="en-US" sz="1600" dirty="0">
              <a:latin typeface="Palatino Linotype"/>
              <a:cs typeface="Palatino Linotype"/>
            </a:endParaRP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endParaRPr lang="en-US" sz="1600" dirty="0">
              <a:latin typeface="Palatino Linotype"/>
              <a:cs typeface="Palatino Linotype"/>
            </a:endParaRP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algn="ctr"/>
            <a:endParaRPr lang="en-US" sz="1600" dirty="0" smtClean="0">
              <a:latin typeface="Palatino Linotype"/>
              <a:cs typeface="Palatino Linotype"/>
            </a:endParaRPr>
          </a:p>
          <a:p>
            <a:pPr algn="ctr"/>
            <a:endParaRPr lang="en-US" sz="1200" dirty="0" smtClean="0">
              <a:latin typeface="Palatino Linotype"/>
              <a:cs typeface="Palatino Linotype"/>
            </a:endParaRPr>
          </a:p>
          <a:p>
            <a:pPr algn="ctr"/>
            <a:r>
              <a:rPr lang="en-US" sz="1200" dirty="0" smtClean="0">
                <a:latin typeface="Palatino Linotype"/>
                <a:cs typeface="Palatino Linotype"/>
              </a:rPr>
              <a:t>Graph for network terminal nodes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Specification Differences of Networks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Transmission Media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For carrying signals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Communication Protocols  For organizing network traffic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Network Size  The number of terminal nodes in a network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Topology  Diagram of the connection of network nodes</a:t>
            </a:r>
          </a:p>
        </p:txBody>
      </p:sp>
      <p:pic>
        <p:nvPicPr>
          <p:cNvPr id="6" name="Picture 5" descr="Social_Network_Analysis_Visual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44" y="1043901"/>
            <a:ext cx="5370435" cy="22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7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Introduction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Usage of Networking Software Applications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Retrieving formatted electronic documents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Allowing interaction between all of the computers and devices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Performing authentication process between users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Electronic Network Architecture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 bridge between users and related software and hardware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>
                <a:latin typeface="Palatino Linotype"/>
                <a:cs typeface="Palatino Linotype"/>
              </a:rPr>
              <a:t>Client-</a:t>
            </a:r>
            <a:r>
              <a:rPr lang="en-US" sz="1600" b="1" dirty="0" smtClean="0">
                <a:latin typeface="Palatino Linotype"/>
                <a:cs typeface="Palatino Linotype"/>
              </a:rPr>
              <a:t>Server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latin typeface="Palatino Linotype"/>
                <a:cs typeface="Palatino Linotype"/>
              </a:rPr>
              <a:t>A </a:t>
            </a:r>
            <a:r>
              <a:rPr lang="en-US" sz="1600" dirty="0">
                <a:latin typeface="Palatino Linotype"/>
                <a:cs typeface="Palatino Linotype"/>
              </a:rPr>
              <a:t>software architecture model consisting of two </a:t>
            </a:r>
            <a:r>
              <a:rPr lang="en-US" sz="1600" dirty="0" smtClean="0">
                <a:latin typeface="Palatino Linotype"/>
                <a:cs typeface="Palatino Linotype"/>
              </a:rPr>
              <a:t>parts: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Server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A powerful computer or device for managing network </a:t>
            </a:r>
            <a:r>
              <a:rPr lang="en-US" sz="1600" dirty="0" err="1" smtClean="0">
                <a:latin typeface="Palatino Linotype"/>
                <a:cs typeface="Palatino Linotype"/>
                <a:sym typeface="Wingdings"/>
              </a:rPr>
              <a:t>acccesses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Client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A personal computer or device that communicates with server in</a:t>
            </a:r>
          </a:p>
          <a:p>
            <a:pPr lvl="2"/>
            <a:r>
              <a:rPr lang="en-US" sz="1600" dirty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                order to acquire data or request certain services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 smtClean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64380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Electronic Health (e-Health) System</a:t>
            </a:r>
            <a:endParaRPr lang="en-US" sz="1600" dirty="0">
              <a:latin typeface="Palatino Linotype"/>
              <a:cs typeface="Palatino Linotype"/>
            </a:endParaRPr>
          </a:p>
          <a:p>
            <a:pPr lvl="1"/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Referred to as healthcare actions that are supported by electronic and communication processes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Collection of patient health data through electronic devices (e.g. PC)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Easy deliver of data to the healthcare providers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Electronic Heath Record (EHR)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The main basis of this technology</a:t>
            </a:r>
            <a:endParaRPr lang="en-US" sz="1600" dirty="0">
              <a:latin typeface="Palatino Linotype"/>
              <a:cs typeface="Palatino Linotype"/>
            </a:endParaRPr>
          </a:p>
        </p:txBody>
      </p:sp>
      <p:pic>
        <p:nvPicPr>
          <p:cNvPr id="6" name="Picture 5" descr="eheal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65" y="3653524"/>
            <a:ext cx="4796768" cy="25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5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Mobile Health (m-Health) System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 developed version of e-Health system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Data collection through mobile devices along with other electronic devices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Improvement in supporting </a:t>
            </a:r>
            <a:r>
              <a:rPr lang="en-US" sz="1600" b="1" dirty="0" smtClean="0">
                <a:latin typeface="Palatino Linotype"/>
                <a:cs typeface="Palatino Linotype"/>
              </a:rPr>
              <a:t>cyber healthcare actions</a:t>
            </a:r>
            <a:r>
              <a:rPr lang="en-US" sz="1600" dirty="0" smtClean="0">
                <a:latin typeface="Palatino Linotype"/>
                <a:cs typeface="Palatino Linotype"/>
              </a:rPr>
              <a:t>: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Real-time monitoring of patient health data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Direct provision of health care</a:t>
            </a:r>
          </a:p>
        </p:txBody>
      </p:sp>
      <p:pic>
        <p:nvPicPr>
          <p:cNvPr id="6" name="Picture 5" descr="mheal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15" y="3792236"/>
            <a:ext cx="2786766" cy="2385099"/>
          </a:xfrm>
          <a:prstGeom prst="rect">
            <a:avLst/>
          </a:prstGeom>
        </p:spPr>
      </p:pic>
      <p:pic>
        <p:nvPicPr>
          <p:cNvPr id="7" name="Picture 6" descr="mhealthsolution_wallpap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8" y="4050521"/>
            <a:ext cx="5410507" cy="186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Electronic Health Record (EHR)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Store of patient health information in a digital format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Systemizing collection of health data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Provision of the possibility to share medical records across a network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</p:txBody>
      </p:sp>
      <p:pic>
        <p:nvPicPr>
          <p:cNvPr id="6" name="Picture 5" descr="ehr_soap_no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2905705"/>
            <a:ext cx="4089110" cy="3196275"/>
          </a:xfrm>
          <a:prstGeom prst="rect">
            <a:avLst/>
          </a:prstGeom>
        </p:spPr>
      </p:pic>
      <p:pic>
        <p:nvPicPr>
          <p:cNvPr id="7" name="Picture 6" descr="EMA_Orthopedics_iPad_Joint_View_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91" y="2905704"/>
            <a:ext cx="3957490" cy="3196275"/>
          </a:xfrm>
          <a:prstGeom prst="rect">
            <a:avLst/>
          </a:prstGeom>
        </p:spPr>
      </p:pic>
      <p:pic>
        <p:nvPicPr>
          <p:cNvPr id="8" name="Picture 7" descr="medical-record-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383" y="1049512"/>
            <a:ext cx="1154550" cy="11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2228</TotalTime>
  <Words>1956</Words>
  <Application>Microsoft Macintosh PowerPoint</Application>
  <PresentationFormat>On-screen Show (4:3)</PresentationFormat>
  <Paragraphs>553</Paragraphs>
  <Slides>31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Slipstream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Shayan Taheri</dc:creator>
  <cp:lastModifiedBy>Shayan Taheri</cp:lastModifiedBy>
  <cp:revision>194</cp:revision>
  <dcterms:created xsi:type="dcterms:W3CDTF">2015-09-17T14:44:47Z</dcterms:created>
  <dcterms:modified xsi:type="dcterms:W3CDTF">2015-10-03T01:21:54Z</dcterms:modified>
</cp:coreProperties>
</file>